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Montserrat"/>
      <p:regular r:id="rId19"/>
      <p:bold r:id="rId20"/>
      <p:italic r:id="rId21"/>
      <p:boldItalic r:id="rId22"/>
    </p:embeddedFont>
    <p:embeddedFont>
      <p:font typeface="Fira Sans Medium"/>
      <p:regular r:id="rId23"/>
      <p:bold r:id="rId24"/>
      <p:italic r:id="rId25"/>
      <p:boldItalic r:id="rId26"/>
    </p:embeddedFont>
    <p:embeddedFont>
      <p:font typeface="Fira Sans"/>
      <p:regular r:id="rId27"/>
      <p:bold r:id="rId28"/>
      <p:italic r:id="rId29"/>
      <p:boldItalic r:id="rId30"/>
    </p:embeddedFont>
    <p:embeddedFont>
      <p:font typeface="Bitter"/>
      <p:regular r:id="rId31"/>
      <p:bold r:id="rId32"/>
      <p:italic r:id="rId33"/>
      <p:boldItalic r:id="rId34"/>
    </p:embeddedFont>
    <p:embeddedFont>
      <p:font typeface="Bitter Medium"/>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fntdata"/><Relationship Id="rId22" Type="http://schemas.openxmlformats.org/officeDocument/2006/relationships/font" Target="fonts/Montserrat-boldItalic.fntdata"/><Relationship Id="rId21" Type="http://schemas.openxmlformats.org/officeDocument/2006/relationships/font" Target="fonts/Montserrat-italic.fntdata"/><Relationship Id="rId24" Type="http://schemas.openxmlformats.org/officeDocument/2006/relationships/font" Target="fonts/FiraSansMedium-bold.fntdata"/><Relationship Id="rId23" Type="http://schemas.openxmlformats.org/officeDocument/2006/relationships/font" Target="fonts/FiraSansMedium-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FiraSansMedium-boldItalic.fntdata"/><Relationship Id="rId25" Type="http://schemas.openxmlformats.org/officeDocument/2006/relationships/font" Target="fonts/FiraSansMedium-italic.fntdata"/><Relationship Id="rId28" Type="http://schemas.openxmlformats.org/officeDocument/2006/relationships/font" Target="fonts/FiraSans-bold.fntdata"/><Relationship Id="rId27" Type="http://schemas.openxmlformats.org/officeDocument/2006/relationships/font" Target="fonts/FiraSans-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FiraSans-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Bitter-regular.fntdata"/><Relationship Id="rId30" Type="http://schemas.openxmlformats.org/officeDocument/2006/relationships/font" Target="fonts/FiraSans-boldItalic.fntdata"/><Relationship Id="rId11" Type="http://schemas.openxmlformats.org/officeDocument/2006/relationships/slide" Target="slides/slide6.xml"/><Relationship Id="rId33" Type="http://schemas.openxmlformats.org/officeDocument/2006/relationships/font" Target="fonts/Bitter-italic.fntdata"/><Relationship Id="rId10" Type="http://schemas.openxmlformats.org/officeDocument/2006/relationships/slide" Target="slides/slide5.xml"/><Relationship Id="rId32" Type="http://schemas.openxmlformats.org/officeDocument/2006/relationships/font" Target="fonts/Bitter-bold.fntdata"/><Relationship Id="rId13" Type="http://schemas.openxmlformats.org/officeDocument/2006/relationships/slide" Target="slides/slide8.xml"/><Relationship Id="rId35" Type="http://schemas.openxmlformats.org/officeDocument/2006/relationships/font" Target="fonts/BitterMedium-regular.fntdata"/><Relationship Id="rId12" Type="http://schemas.openxmlformats.org/officeDocument/2006/relationships/slide" Target="slides/slide7.xml"/><Relationship Id="rId34" Type="http://schemas.openxmlformats.org/officeDocument/2006/relationships/font" Target="fonts/Bitter-boldItalic.fntdata"/><Relationship Id="rId15" Type="http://schemas.openxmlformats.org/officeDocument/2006/relationships/slide" Target="slides/slide10.xml"/><Relationship Id="rId37" Type="http://schemas.openxmlformats.org/officeDocument/2006/relationships/font" Target="fonts/BitterMedium-italic.fntdata"/><Relationship Id="rId14" Type="http://schemas.openxmlformats.org/officeDocument/2006/relationships/slide" Target="slides/slide9.xml"/><Relationship Id="rId36" Type="http://schemas.openxmlformats.org/officeDocument/2006/relationships/font" Target="fonts/BitterMedium-bold.fntdata"/><Relationship Id="rId17" Type="http://schemas.openxmlformats.org/officeDocument/2006/relationships/slide" Target="slides/slide12.xml"/><Relationship Id="rId16" Type="http://schemas.openxmlformats.org/officeDocument/2006/relationships/slide" Target="slides/slide11.xml"/><Relationship Id="rId38" Type="http://schemas.openxmlformats.org/officeDocument/2006/relationships/font" Target="fonts/BitterMedium-boldItalic.fntdata"/><Relationship Id="rId19" Type="http://schemas.openxmlformats.org/officeDocument/2006/relationships/font" Target="fonts/Montserrat-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eddb6630c9_1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eddb6630c9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eddb6630c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eddb6630c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000"/>
              </a:spcAft>
              <a:buClr>
                <a:schemeClr val="dk1"/>
              </a:buClr>
              <a:buSzPts val="1100"/>
              <a:buFont typeface="Arial"/>
              <a:buNone/>
            </a:pPr>
            <a:r>
              <a:rPr i="1" lang="en" sz="1400">
                <a:solidFill>
                  <a:srgbClr val="222222"/>
                </a:solidFill>
                <a:latin typeface="Bitter"/>
                <a:ea typeface="Bitter"/>
                <a:cs typeface="Bitter"/>
                <a:sym typeface="Bitter"/>
              </a:rPr>
              <a:t>Specific directions for this activity are found in the leader guide.</a:t>
            </a:r>
            <a:endParaRPr i="1" sz="1400">
              <a:solidFill>
                <a:schemeClr val="dk1"/>
              </a:solidFill>
              <a:latin typeface="Bitter Medium"/>
              <a:ea typeface="Bitter Medium"/>
              <a:cs typeface="Bitter Medium"/>
              <a:sym typeface="Bitter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eddb6632de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eddb6632de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400">
              <a:latin typeface="Fira Sans"/>
              <a:ea typeface="Fira Sans"/>
              <a:cs typeface="Fira Sans"/>
              <a:sym typeface="Fira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12679573ce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12679573ce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1d38aa7bd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1d38aa7bd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8ad73c77f9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8ad73c77f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8ad511d44b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8ad511d44b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00161f630a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200161f630a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400">
              <a:latin typeface="Bitter"/>
              <a:ea typeface="Bitter"/>
              <a:cs typeface="Bitter"/>
              <a:sym typeface="Bitte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8b682c9e3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8b682c9e3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have the students work in pairs, small groups, or as a whole group. Make sure to discuss the answers to all questions together before moving on.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What is Jesus…? How will He…?</a:t>
            </a:r>
            <a:endParaRPr/>
          </a:p>
          <a:p>
            <a:pPr indent="0" lvl="0" marL="0" rtl="0" algn="l">
              <a:spcBef>
                <a:spcPts val="0"/>
              </a:spcBef>
              <a:spcAft>
                <a:spcPts val="0"/>
              </a:spcAft>
              <a:buClr>
                <a:schemeClr val="dk1"/>
              </a:buClr>
              <a:buSzPts val="1100"/>
              <a:buFont typeface="Arial"/>
              <a:buNone/>
            </a:pPr>
            <a:r>
              <a:rPr lang="en"/>
              <a:t>	</a:t>
            </a:r>
            <a:r>
              <a:rPr lang="en">
                <a:solidFill>
                  <a:schemeClr val="dk1"/>
                </a:solidFill>
              </a:rPr>
              <a:t>The promise is that Jesus Himself prepares a place for His children with Him in eternity. This will be accomplished by His upcoming death, resurrection, and ascension and find its ultimate fulfillment in the resurrection of the dead and the life of the world to come. We get a foretaste of this reality as we join with angels and archangels and all the company of heaven at the Sacrament.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eddb6630c9_1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eddb6630c9_1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this video as a whole group; if able, use hymnals to look at the text of the hymn presented.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104608ad9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104608ad9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have the students work in pairs, small groups, or as a whole group. Make sure to discuss the answers to all questions together before moving 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 does Saint Paul…?</a:t>
            </a:r>
            <a:endParaRPr/>
          </a:p>
          <a:p>
            <a:pPr indent="457200" lvl="0" marL="0" rtl="0" algn="l">
              <a:spcBef>
                <a:spcPts val="0"/>
              </a:spcBef>
              <a:spcAft>
                <a:spcPts val="0"/>
              </a:spcAft>
              <a:buNone/>
            </a:pPr>
            <a:r>
              <a:rPr lang="en">
                <a:solidFill>
                  <a:schemeClr val="dk1"/>
                </a:solidFill>
              </a:rPr>
              <a:t>Because of Christ’s life, death, resurrection, and ascension, through the waters of Holy Baptism, we now are to think of and treat others as being brand new saints of the Most High God, the redeemed of Christ’s, fully forgiven and reconciled; this means that we are restored to a right relationship with God and one another.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What does it mean…?</a:t>
            </a:r>
            <a:endParaRPr>
              <a:solidFill>
                <a:schemeClr val="dk1"/>
              </a:solidFill>
            </a:endParaRPr>
          </a:p>
          <a:p>
            <a:pPr indent="0" lvl="0" marL="0" rtl="0" algn="l">
              <a:spcBef>
                <a:spcPts val="0"/>
              </a:spcBef>
              <a:spcAft>
                <a:spcPts val="0"/>
              </a:spcAft>
              <a:buNone/>
            </a:pPr>
            <a:r>
              <a:rPr lang="en">
                <a:solidFill>
                  <a:schemeClr val="dk1"/>
                </a:solidFill>
              </a:rPr>
              <a:t>	You have been made new. Your sins are forgiven. This is not of your own doing, but all God’s doing in Christ Jesus. You are now in a right relationship with God where your sins are not held against you; you have Jesus’ perfect life given to you so that you can be with Him for eternity.</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104608ad99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104608ad9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this video as a whole group.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104608ad9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104608ad9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have the students work in pairs, small groups, or as a whole group. Make sure to discuss the answers to all questions together before moving 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Where will your…?</a:t>
            </a:r>
            <a:endParaRPr/>
          </a:p>
          <a:p>
            <a:pPr indent="0" lvl="0" marL="0" rtl="0" algn="l">
              <a:spcBef>
                <a:spcPts val="0"/>
              </a:spcBef>
              <a:spcAft>
                <a:spcPts val="0"/>
              </a:spcAft>
              <a:buNone/>
            </a:pPr>
            <a:r>
              <a:rPr lang="en"/>
              <a:t>	</a:t>
            </a:r>
            <a:r>
              <a:rPr lang="en">
                <a:solidFill>
                  <a:schemeClr val="dk1"/>
                </a:solidFill>
              </a:rPr>
              <a:t>You will be with the Triune God on a new earth, which God has been keeping safe in heaven for you.</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What happens on…?</a:t>
            </a:r>
            <a:endParaRPr>
              <a:solidFill>
                <a:schemeClr val="dk1"/>
              </a:solidFill>
            </a:endParaRPr>
          </a:p>
          <a:p>
            <a:pPr indent="0" lvl="0" marL="0" rtl="0" algn="l">
              <a:spcBef>
                <a:spcPts val="0"/>
              </a:spcBef>
              <a:spcAft>
                <a:spcPts val="0"/>
              </a:spcAft>
              <a:buNone/>
            </a:pPr>
            <a:r>
              <a:rPr lang="en">
                <a:solidFill>
                  <a:schemeClr val="dk1"/>
                </a:solidFill>
              </a:rPr>
              <a:t>	No longer is God unseen, but dwells with us just as Jesus did during His earthly life. God wipes away all the tears we have shed over our sin, in the face of struggles and pain and death. Jesus makes all things new: a picture of creation where all was “very good.”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 verse 6, Jesus…?</a:t>
            </a:r>
            <a:endParaRPr>
              <a:solidFill>
                <a:schemeClr val="dk1"/>
              </a:solidFill>
            </a:endParaRPr>
          </a:p>
          <a:p>
            <a:pPr indent="0" lvl="0" marL="0" rtl="0" algn="l">
              <a:spcBef>
                <a:spcPts val="0"/>
              </a:spcBef>
              <a:spcAft>
                <a:spcPts val="0"/>
              </a:spcAft>
              <a:buNone/>
            </a:pPr>
            <a:r>
              <a:rPr lang="en">
                <a:solidFill>
                  <a:schemeClr val="dk1"/>
                </a:solidFill>
              </a:rPr>
              <a:t>	At the cross, Jesus proclaims, “It is finished.” Though the words in Greek are different, they express the same idea. Jesus has done it all and nothing more needs doing.</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What does it mean…?</a:t>
            </a:r>
            <a:endParaRPr>
              <a:solidFill>
                <a:schemeClr val="dk1"/>
              </a:solidFill>
            </a:endParaRPr>
          </a:p>
          <a:p>
            <a:pPr indent="0" lvl="0" marL="0" rtl="0" algn="l">
              <a:spcBef>
                <a:spcPts val="0"/>
              </a:spcBef>
              <a:spcAft>
                <a:spcPts val="0"/>
              </a:spcAft>
              <a:buNone/>
            </a:pPr>
            <a:r>
              <a:rPr lang="en">
                <a:solidFill>
                  <a:schemeClr val="dk1"/>
                </a:solidFill>
              </a:rPr>
              <a:t>	In a sense, the Scriptures are one big promise fulfilled. God promises Adam and Eve in the garden that He will send a Savior to crush the head of the serpent, ending the reign of sin, death, and the power of the devil. This happens when Christ Jesus dies on the cross, when His heel is nailed to the cross; He crushes the head of the devil and, by His resurrection, destroys death. God cannot and has not broken His promise. He is your God, and you are His son who receives the eternal inheritance of a life made new in Christ Jesus.</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0"/>
            <a:ext cx="4572000" cy="49119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6629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s://higherthings.org/reflection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hyperlink" Target="http://www.youtube.com/watch?v=ZOFfqV0K1Bk" TargetMode="Externa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www.youtube.com/watch?v=QekkUfk-vYA" TargetMode="Externa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2"/>
          <p:cNvSpPr txBox="1"/>
          <p:nvPr/>
        </p:nvSpPr>
        <p:spPr>
          <a:xfrm>
            <a:off x="4028925" y="1776225"/>
            <a:ext cx="4649400" cy="6156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sz="2800">
                <a:solidFill>
                  <a:schemeClr val="lt1"/>
                </a:solidFill>
                <a:latin typeface="Montserrat"/>
                <a:ea typeface="Montserrat"/>
                <a:cs typeface="Montserrat"/>
                <a:sym typeface="Montserrat"/>
              </a:rPr>
              <a:t>ROLL SIX! </a:t>
            </a:r>
            <a:r>
              <a:rPr b="1" lang="en" sz="2800">
                <a:solidFill>
                  <a:schemeClr val="lt1"/>
                </a:solidFill>
                <a:latin typeface="Montserrat"/>
                <a:ea typeface="Montserrat"/>
                <a:cs typeface="Montserrat"/>
                <a:sym typeface="Montserrat"/>
              </a:rPr>
              <a:t>g</a:t>
            </a:r>
            <a:r>
              <a:rPr b="1" lang="en" sz="2800">
                <a:solidFill>
                  <a:schemeClr val="lt1"/>
                </a:solidFill>
                <a:latin typeface="Montserrat"/>
                <a:ea typeface="Montserrat"/>
                <a:cs typeface="Montserrat"/>
                <a:sym typeface="Montserrat"/>
              </a:rPr>
              <a:t>ame </a:t>
            </a:r>
            <a:endParaRPr b="1" sz="2800">
              <a:solidFill>
                <a:schemeClr val="lt1"/>
              </a:solidFill>
              <a:latin typeface="Montserrat"/>
              <a:ea typeface="Montserrat"/>
              <a:cs typeface="Montserrat"/>
              <a:sym typeface="Montserrat"/>
            </a:endParaRPr>
          </a:p>
        </p:txBody>
      </p:sp>
      <p:sp>
        <p:nvSpPr>
          <p:cNvPr id="106" name="Google Shape;106;p22"/>
          <p:cNvSpPr txBox="1"/>
          <p:nvPr/>
        </p:nvSpPr>
        <p:spPr>
          <a:xfrm>
            <a:off x="3210125" y="350200"/>
            <a:ext cx="5603100" cy="954300"/>
          </a:xfrm>
          <a:prstGeom prst="rect">
            <a:avLst/>
          </a:prstGeom>
          <a:noFill/>
          <a:ln>
            <a:noFill/>
          </a:ln>
        </p:spPr>
        <p:txBody>
          <a:bodyPr anchorCtr="0" anchor="ctr" bIns="91425" lIns="91425" spcFirstLastPara="1" rIns="91425" wrap="square" tIns="91425">
            <a:spAutoFit/>
          </a:bodyPr>
          <a:lstStyle/>
          <a:p>
            <a:pPr indent="0" lvl="0" marL="0" rtl="0" algn="r">
              <a:spcBef>
                <a:spcPts val="0"/>
              </a:spcBef>
              <a:spcAft>
                <a:spcPts val="0"/>
              </a:spcAft>
              <a:buNone/>
            </a:pPr>
            <a:r>
              <a:rPr b="1" lang="en" sz="5000">
                <a:solidFill>
                  <a:schemeClr val="lt1"/>
                </a:solidFill>
                <a:latin typeface="Montserrat"/>
                <a:ea typeface="Montserrat"/>
                <a:cs typeface="Montserrat"/>
                <a:sym typeface="Montserrat"/>
              </a:rPr>
              <a:t>ACTIVITY</a:t>
            </a:r>
            <a:endParaRPr b="1" sz="5000">
              <a:solidFill>
                <a:schemeClr val="lt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3"/>
          <p:cNvSpPr txBox="1"/>
          <p:nvPr>
            <p:ph type="ctrTitle"/>
          </p:nvPr>
        </p:nvSpPr>
        <p:spPr>
          <a:xfrm>
            <a:off x="692225" y="1005175"/>
            <a:ext cx="8121000" cy="3729900"/>
          </a:xfrm>
          <a:prstGeom prst="rect">
            <a:avLst/>
          </a:prstGeom>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t/>
            </a:r>
            <a:endParaRPr sz="2200">
              <a:solidFill>
                <a:schemeClr val="lt1"/>
              </a:solidFill>
              <a:latin typeface="Fira Sans Medium"/>
              <a:ea typeface="Fira Sans Medium"/>
              <a:cs typeface="Fira Sans Medium"/>
              <a:sym typeface="Fira Sans Medium"/>
            </a:endParaRPr>
          </a:p>
          <a:p>
            <a:pPr indent="0" lvl="0" marL="0" rtl="0" algn="r">
              <a:spcBef>
                <a:spcPts val="0"/>
              </a:spcBef>
              <a:spcAft>
                <a:spcPts val="0"/>
              </a:spcAft>
              <a:buNone/>
            </a:pPr>
            <a:r>
              <a:t/>
            </a:r>
            <a:endParaRPr sz="2200">
              <a:solidFill>
                <a:schemeClr val="lt1"/>
              </a:solidFill>
              <a:latin typeface="Fira Sans Medium"/>
              <a:ea typeface="Fira Sans Medium"/>
              <a:cs typeface="Fira Sans Medium"/>
              <a:sym typeface="Fira Sans Medium"/>
            </a:endParaRPr>
          </a:p>
          <a:p>
            <a:pPr indent="0" lvl="0" marL="0" rtl="0" algn="r">
              <a:spcBef>
                <a:spcPts val="0"/>
              </a:spcBef>
              <a:spcAft>
                <a:spcPts val="0"/>
              </a:spcAft>
              <a:buNone/>
            </a:pPr>
            <a:r>
              <a:t/>
            </a:r>
            <a:endParaRPr sz="2200">
              <a:solidFill>
                <a:schemeClr val="lt1"/>
              </a:solidFill>
              <a:latin typeface="Fira Sans Medium"/>
              <a:ea typeface="Fira Sans Medium"/>
              <a:cs typeface="Fira Sans Medium"/>
              <a:sym typeface="Fira Sans Medium"/>
            </a:endParaRPr>
          </a:p>
          <a:p>
            <a:pPr indent="0" lvl="0" marL="0" rtl="0" algn="r">
              <a:spcBef>
                <a:spcPts val="0"/>
              </a:spcBef>
              <a:spcAft>
                <a:spcPts val="0"/>
              </a:spcAft>
              <a:buClr>
                <a:schemeClr val="dk1"/>
              </a:buClr>
              <a:buSzPts val="1100"/>
              <a:buFont typeface="Arial"/>
              <a:buNone/>
            </a:pPr>
            <a:r>
              <a:rPr lang="en" sz="2200">
                <a:solidFill>
                  <a:schemeClr val="lt1"/>
                </a:solidFill>
                <a:latin typeface="Fira Sans Medium"/>
                <a:ea typeface="Fira Sans Medium"/>
                <a:cs typeface="Fira Sans Medium"/>
                <a:sym typeface="Fira Sans Medium"/>
              </a:rPr>
              <a:t>Almighty God, by the death of Your Son Jesus Christ You destroyed death, by His rest in the tomb You sanctified the graves of Your saints, and by His bodily resurrection You brought life and immortality to light so that all who die in Him abide in peace and hope. Receive our thanks for the victory over death and the grave that He won for us. Keep us in everlasting communion with all who wait for Him on earth and with all in heaven who are with Him, for He is the resurrection and the life, even Jesus Christ, our Lord. Amen. (550)</a:t>
            </a:r>
            <a:endParaRPr sz="2200">
              <a:solidFill>
                <a:schemeClr val="lt1"/>
              </a:solidFill>
              <a:latin typeface="Fira Sans Medium"/>
              <a:ea typeface="Fira Sans Medium"/>
              <a:cs typeface="Fira Sans Medium"/>
              <a:sym typeface="Fira Sans Medium"/>
            </a:endParaRPr>
          </a:p>
          <a:p>
            <a:pPr indent="0" lvl="0" marL="0" rtl="0" algn="r">
              <a:lnSpc>
                <a:spcPct val="115000"/>
              </a:lnSpc>
              <a:spcBef>
                <a:spcPts val="0"/>
              </a:spcBef>
              <a:spcAft>
                <a:spcPts val="0"/>
              </a:spcAft>
              <a:buNone/>
            </a:pPr>
            <a:r>
              <a:t/>
            </a:r>
            <a:endParaRPr sz="3000">
              <a:solidFill>
                <a:schemeClr val="lt1"/>
              </a:solidFill>
              <a:latin typeface="Fira Sans Medium"/>
              <a:ea typeface="Fira Sans Medium"/>
              <a:cs typeface="Fira Sans Medium"/>
              <a:sym typeface="Fira Sans Medium"/>
            </a:endParaRPr>
          </a:p>
          <a:p>
            <a:pPr indent="0" lvl="0" marL="0" rtl="0" algn="r">
              <a:lnSpc>
                <a:spcPct val="115000"/>
              </a:lnSpc>
              <a:spcBef>
                <a:spcPts val="0"/>
              </a:spcBef>
              <a:spcAft>
                <a:spcPts val="0"/>
              </a:spcAft>
              <a:buNone/>
            </a:pPr>
            <a:r>
              <a:t/>
            </a:r>
            <a:endParaRPr sz="3600">
              <a:solidFill>
                <a:schemeClr val="lt1"/>
              </a:solidFill>
              <a:latin typeface="Fira Sans Medium"/>
              <a:ea typeface="Fira Sans Medium"/>
              <a:cs typeface="Fira Sans Medium"/>
              <a:sym typeface="Fira Sans Medium"/>
            </a:endParaRPr>
          </a:p>
        </p:txBody>
      </p:sp>
      <p:sp>
        <p:nvSpPr>
          <p:cNvPr id="112" name="Google Shape;112;p23"/>
          <p:cNvSpPr txBox="1"/>
          <p:nvPr/>
        </p:nvSpPr>
        <p:spPr>
          <a:xfrm>
            <a:off x="3210125" y="350200"/>
            <a:ext cx="5603100" cy="954300"/>
          </a:xfrm>
          <a:prstGeom prst="rect">
            <a:avLst/>
          </a:prstGeom>
          <a:noFill/>
          <a:ln>
            <a:noFill/>
          </a:ln>
        </p:spPr>
        <p:txBody>
          <a:bodyPr anchorCtr="0" anchor="ctr" bIns="91425" lIns="91425" spcFirstLastPara="1" rIns="91425" wrap="square" tIns="91425">
            <a:spAutoFit/>
          </a:bodyPr>
          <a:lstStyle/>
          <a:p>
            <a:pPr indent="0" lvl="0" marL="0" rtl="0" algn="r">
              <a:spcBef>
                <a:spcPts val="0"/>
              </a:spcBef>
              <a:spcAft>
                <a:spcPts val="0"/>
              </a:spcAft>
              <a:buNone/>
            </a:pPr>
            <a:r>
              <a:rPr b="1" lang="en" sz="5000">
                <a:solidFill>
                  <a:schemeClr val="lt1"/>
                </a:solidFill>
                <a:latin typeface="Montserrat"/>
                <a:ea typeface="Montserrat"/>
                <a:cs typeface="Montserrat"/>
                <a:sym typeface="Montserrat"/>
              </a:rPr>
              <a:t>CLOSING</a:t>
            </a:r>
            <a:endParaRPr b="1" sz="5000">
              <a:solidFill>
                <a:schemeClr val="lt1"/>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24"/>
          <p:cNvPicPr preferRelativeResize="0"/>
          <p:nvPr/>
        </p:nvPicPr>
        <p:blipFill rotWithShape="1">
          <a:blip r:embed="rId3">
            <a:alphaModFix/>
          </a:blip>
          <a:srcRect b="0" l="347" r="337" t="0"/>
          <a:stretch/>
        </p:blipFill>
        <p:spPr>
          <a:xfrm>
            <a:off x="3186063" y="1176187"/>
            <a:ext cx="2771874" cy="279112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1" name="Shape 121"/>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Clr>
                <a:schemeClr val="dk1"/>
              </a:buClr>
              <a:buSzPts val="1100"/>
              <a:buFont typeface="Arial"/>
              <a:buNone/>
            </a:pPr>
            <a:r>
              <a:rPr b="1" lang="en">
                <a:solidFill>
                  <a:schemeClr val="lt1"/>
                </a:solidFill>
                <a:latin typeface="Montserrat"/>
                <a:ea typeface="Montserrat"/>
                <a:cs typeface="Montserrat"/>
                <a:sym typeface="Montserrat"/>
              </a:rPr>
              <a:t>ALL THINGS NEW</a:t>
            </a:r>
            <a:endParaRPr b="1">
              <a:solidFill>
                <a:schemeClr val="lt1"/>
              </a:solidFill>
              <a:latin typeface="Montserrat"/>
              <a:ea typeface="Montserrat"/>
              <a:cs typeface="Montserrat"/>
              <a:sym typeface="Montserrat"/>
            </a:endParaRPr>
          </a:p>
        </p:txBody>
      </p:sp>
      <p:sp>
        <p:nvSpPr>
          <p:cNvPr id="59" name="Google Shape;59;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sz="2400">
                <a:solidFill>
                  <a:schemeClr val="lt1"/>
                </a:solidFill>
                <a:latin typeface="Fira Sans Medium"/>
                <a:ea typeface="Fira Sans Medium"/>
                <a:cs typeface="Fira Sans Medium"/>
                <a:sym typeface="Fira Sans Medium"/>
              </a:rPr>
              <a:t>A Higher Things</a:t>
            </a:r>
            <a:r>
              <a:rPr baseline="30000" lang="en" sz="2400">
                <a:solidFill>
                  <a:srgbClr val="FFFFFF"/>
                </a:solidFill>
                <a:latin typeface="Fira Sans Medium"/>
                <a:ea typeface="Fira Sans Medium"/>
                <a:cs typeface="Fira Sans Medium"/>
                <a:sym typeface="Fira Sans Medium"/>
              </a:rPr>
              <a:t>®</a:t>
            </a:r>
            <a:r>
              <a:rPr lang="en" sz="2400">
                <a:solidFill>
                  <a:schemeClr val="lt1"/>
                </a:solidFill>
                <a:latin typeface="Fira Sans Medium"/>
                <a:ea typeface="Fira Sans Medium"/>
                <a:cs typeface="Fira Sans Medium"/>
                <a:sym typeface="Fira Sans Medium"/>
              </a:rPr>
              <a:t> High School Group Bible Study</a:t>
            </a:r>
            <a:endParaRPr sz="2400">
              <a:solidFill>
                <a:schemeClr val="lt1"/>
              </a:solidFill>
              <a:latin typeface="Fira Sans Medium"/>
              <a:ea typeface="Fira Sans Medium"/>
              <a:cs typeface="Fira Sans Medium"/>
              <a:sym typeface="Fira Sans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5"/>
          <p:cNvSpPr txBox="1"/>
          <p:nvPr>
            <p:ph type="ctrTitle"/>
          </p:nvPr>
        </p:nvSpPr>
        <p:spPr>
          <a:xfrm>
            <a:off x="311700" y="2571750"/>
            <a:ext cx="8520600" cy="10263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Clr>
                <a:schemeClr val="dk1"/>
              </a:buClr>
              <a:buSzPts val="1100"/>
              <a:buFont typeface="Arial"/>
              <a:buNone/>
            </a:pPr>
            <a:r>
              <a:rPr b="1" lang="en" sz="5000">
                <a:solidFill>
                  <a:schemeClr val="lt1"/>
                </a:solidFill>
                <a:latin typeface="Montserrat"/>
                <a:ea typeface="Montserrat"/>
                <a:cs typeface="Montserrat"/>
                <a:sym typeface="Montserrat"/>
              </a:rPr>
              <a:t>My Happy Home</a:t>
            </a:r>
            <a:endParaRPr b="1" sz="5000">
              <a:solidFill>
                <a:schemeClr val="lt1"/>
              </a:solidFill>
              <a:latin typeface="Montserrat"/>
              <a:ea typeface="Montserrat"/>
              <a:cs typeface="Montserrat"/>
              <a:sym typeface="Montserrat"/>
            </a:endParaRPr>
          </a:p>
        </p:txBody>
      </p:sp>
      <p:sp>
        <p:nvSpPr>
          <p:cNvPr id="65" name="Google Shape;65;p15"/>
          <p:cNvSpPr txBox="1"/>
          <p:nvPr>
            <p:ph idx="1" type="subTitle"/>
          </p:nvPr>
        </p:nvSpPr>
        <p:spPr>
          <a:xfrm>
            <a:off x="311700" y="3564800"/>
            <a:ext cx="8520600" cy="792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a:solidFill>
                  <a:schemeClr val="lt1"/>
                </a:solidFill>
                <a:latin typeface="Fira Sans"/>
                <a:ea typeface="Fira Sans"/>
                <a:cs typeface="Fira Sans"/>
                <a:sym typeface="Fira Sans"/>
              </a:rPr>
              <a:t>Lesson 3</a:t>
            </a:r>
            <a:endParaRPr>
              <a:solidFill>
                <a:schemeClr val="lt1"/>
              </a:solidFill>
              <a:latin typeface="Fira Sans"/>
              <a:ea typeface="Fira Sans"/>
              <a:cs typeface="Fira Sans"/>
              <a:sym typeface="Fira Sans"/>
            </a:endParaRPr>
          </a:p>
        </p:txBody>
      </p:sp>
      <p:sp>
        <p:nvSpPr>
          <p:cNvPr id="66" name="Google Shape;66;p15"/>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Clr>
                <a:schemeClr val="dk1"/>
              </a:buClr>
              <a:buSzPts val="1100"/>
              <a:buFont typeface="Arial"/>
              <a:buNone/>
            </a:pPr>
            <a:r>
              <a:rPr b="1" lang="en">
                <a:solidFill>
                  <a:schemeClr val="lt1"/>
                </a:solidFill>
                <a:latin typeface="Montserrat"/>
                <a:ea typeface="Montserrat"/>
                <a:cs typeface="Montserrat"/>
                <a:sym typeface="Montserrat"/>
              </a:rPr>
              <a:t>ALL THINGS NEW</a:t>
            </a:r>
            <a:endParaRPr b="1">
              <a:solidFill>
                <a:schemeClr val="lt1"/>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ph type="ctrTitle"/>
          </p:nvPr>
        </p:nvSpPr>
        <p:spPr>
          <a:xfrm>
            <a:off x="311700" y="1598175"/>
            <a:ext cx="8626800" cy="2877900"/>
          </a:xfrm>
          <a:prstGeom prst="rect">
            <a:avLst/>
          </a:prstGeom>
        </p:spPr>
        <p:txBody>
          <a:bodyPr anchorCtr="0" anchor="ctr" bIns="91425" lIns="91425" spcFirstLastPara="1" rIns="91425" wrap="square" tIns="91425">
            <a:noAutofit/>
          </a:bodyPr>
          <a:lstStyle/>
          <a:p>
            <a:pPr indent="0" lvl="0" marL="0" rtl="0" algn="r">
              <a:lnSpc>
                <a:spcPct val="115000"/>
              </a:lnSpc>
              <a:spcBef>
                <a:spcPts val="0"/>
              </a:spcBef>
              <a:spcAft>
                <a:spcPts val="0"/>
              </a:spcAft>
              <a:buNone/>
            </a:pPr>
            <a:r>
              <a:rPr b="1" lang="en" sz="3600">
                <a:solidFill>
                  <a:schemeClr val="lt1"/>
                </a:solidFill>
                <a:latin typeface="Fira Sans"/>
                <a:ea typeface="Fira Sans"/>
                <a:cs typeface="Fira Sans"/>
                <a:sym typeface="Fira Sans"/>
              </a:rPr>
              <a:t>Read today’s</a:t>
            </a:r>
            <a:br>
              <a:rPr b="1" lang="en" sz="3600">
                <a:solidFill>
                  <a:schemeClr val="lt1"/>
                </a:solidFill>
                <a:latin typeface="Fira Sans"/>
                <a:ea typeface="Fira Sans"/>
                <a:cs typeface="Fira Sans"/>
                <a:sym typeface="Fira Sans"/>
              </a:rPr>
            </a:br>
            <a:r>
              <a:rPr b="1" lang="en" sz="3600">
                <a:solidFill>
                  <a:schemeClr val="lt1"/>
                </a:solidFill>
                <a:latin typeface="Fira Sans"/>
                <a:ea typeface="Fira Sans"/>
                <a:cs typeface="Fira Sans"/>
                <a:sym typeface="Fira Sans"/>
              </a:rPr>
              <a:t>Higher Things </a:t>
            </a:r>
            <a:r>
              <a:rPr b="1" i="1" lang="en" sz="3600" u="sng">
                <a:solidFill>
                  <a:schemeClr val="lt1"/>
                </a:solidFill>
                <a:latin typeface="Fira Sans"/>
                <a:ea typeface="Fira Sans"/>
                <a:cs typeface="Fira Sans"/>
                <a:sym typeface="Fira Sans"/>
                <a:hlinkClick r:id="rId3">
                  <a:extLst>
                    <a:ext uri="{A12FA001-AC4F-418D-AE19-62706E023703}">
                      <ahyp:hlinkClr val="tx"/>
                    </a:ext>
                  </a:extLst>
                </a:hlinkClick>
              </a:rPr>
              <a:t>Reflection</a:t>
            </a:r>
            <a:r>
              <a:rPr b="1" i="1" lang="en" sz="3600">
                <a:solidFill>
                  <a:schemeClr val="lt1"/>
                </a:solidFill>
                <a:latin typeface="Bitter"/>
                <a:ea typeface="Bitter"/>
                <a:cs typeface="Bitter"/>
                <a:sym typeface="Bitter"/>
              </a:rPr>
              <a:t>.</a:t>
            </a:r>
            <a:endParaRPr b="1" i="1" sz="3600">
              <a:solidFill>
                <a:schemeClr val="lt1"/>
              </a:solidFill>
              <a:latin typeface="Bitter"/>
              <a:ea typeface="Bitter"/>
              <a:cs typeface="Bitter"/>
              <a:sym typeface="Bitter"/>
            </a:endParaRPr>
          </a:p>
        </p:txBody>
      </p:sp>
      <p:sp>
        <p:nvSpPr>
          <p:cNvPr id="72" name="Google Shape;72;p16"/>
          <p:cNvSpPr txBox="1"/>
          <p:nvPr/>
        </p:nvSpPr>
        <p:spPr>
          <a:xfrm>
            <a:off x="3210125" y="350200"/>
            <a:ext cx="5603100" cy="954300"/>
          </a:xfrm>
          <a:prstGeom prst="rect">
            <a:avLst/>
          </a:prstGeom>
          <a:noFill/>
          <a:ln>
            <a:noFill/>
          </a:ln>
        </p:spPr>
        <p:txBody>
          <a:bodyPr anchorCtr="0" anchor="ctr" bIns="91425" lIns="91425" spcFirstLastPara="1" rIns="91425" wrap="square" tIns="91425">
            <a:spAutoFit/>
          </a:bodyPr>
          <a:lstStyle/>
          <a:p>
            <a:pPr indent="0" lvl="0" marL="0" rtl="0" algn="r">
              <a:spcBef>
                <a:spcPts val="0"/>
              </a:spcBef>
              <a:spcAft>
                <a:spcPts val="0"/>
              </a:spcAft>
              <a:buNone/>
            </a:pPr>
            <a:r>
              <a:rPr b="1" lang="en" sz="5000">
                <a:solidFill>
                  <a:schemeClr val="lt1"/>
                </a:solidFill>
                <a:latin typeface="Montserrat"/>
                <a:ea typeface="Montserrat"/>
                <a:cs typeface="Montserrat"/>
                <a:sym typeface="Montserrat"/>
              </a:rPr>
              <a:t>OPENING</a:t>
            </a:r>
            <a:endParaRPr b="1" sz="5000">
              <a:solidFill>
                <a:schemeClr val="lt1"/>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32525" y="1375700"/>
            <a:ext cx="8545800" cy="2966700"/>
          </a:xfrm>
          <a:prstGeom prst="rect">
            <a:avLst/>
          </a:prstGeom>
          <a:noFill/>
          <a:ln>
            <a:noFill/>
          </a:ln>
        </p:spPr>
        <p:txBody>
          <a:bodyPr anchorCtr="0" anchor="t" bIns="91425" lIns="91425" spcFirstLastPara="1" rIns="91425" wrap="square" tIns="91425">
            <a:noAutofit/>
          </a:bodyPr>
          <a:lstStyle/>
          <a:p>
            <a:pPr indent="0" lvl="0" marL="457200" rtl="0" algn="r">
              <a:lnSpc>
                <a:spcPct val="115000"/>
              </a:lnSpc>
              <a:spcBef>
                <a:spcPts val="0"/>
              </a:spcBef>
              <a:spcAft>
                <a:spcPts val="0"/>
              </a:spcAft>
              <a:buNone/>
            </a:pPr>
            <a:r>
              <a:rPr lang="en" sz="2500">
                <a:solidFill>
                  <a:schemeClr val="lt1"/>
                </a:solidFill>
                <a:latin typeface="Fira Sans Medium"/>
                <a:ea typeface="Fira Sans Medium"/>
                <a:cs typeface="Fira Sans Medium"/>
                <a:sym typeface="Fira Sans Medium"/>
              </a:rPr>
              <a:t>Read: John 14:1-8</a:t>
            </a:r>
            <a:endParaRPr sz="2500">
              <a:solidFill>
                <a:schemeClr val="lt1"/>
              </a:solidFill>
              <a:latin typeface="Fira Sans Medium"/>
              <a:ea typeface="Fira Sans Medium"/>
              <a:cs typeface="Fira Sans Medium"/>
              <a:sym typeface="Fira Sans Medium"/>
            </a:endParaRPr>
          </a:p>
          <a:p>
            <a:pPr indent="0" lvl="0" marL="914400" rtl="0" algn="r">
              <a:lnSpc>
                <a:spcPct val="115000"/>
              </a:lnSpc>
              <a:spcBef>
                <a:spcPts val="1000"/>
              </a:spcBef>
              <a:spcAft>
                <a:spcPts val="0"/>
              </a:spcAft>
              <a:buNone/>
            </a:pPr>
            <a:r>
              <a:rPr lang="en" sz="2500">
                <a:solidFill>
                  <a:schemeClr val="lt1"/>
                </a:solidFill>
                <a:latin typeface="Fira Sans Medium"/>
                <a:ea typeface="Fira Sans Medium"/>
                <a:cs typeface="Fira Sans Medium"/>
                <a:sym typeface="Fira Sans Medium"/>
              </a:rPr>
              <a:t>Last time, we ended in the Upper Room after the institution of the Sacrament of the Altar. This is just two chapters earlier, in the same scene. What is Jesus promising the disciples? </a:t>
            </a:r>
            <a:endParaRPr sz="2500">
              <a:solidFill>
                <a:schemeClr val="lt1"/>
              </a:solidFill>
              <a:latin typeface="Fira Sans Medium"/>
              <a:ea typeface="Fira Sans Medium"/>
              <a:cs typeface="Fira Sans Medium"/>
              <a:sym typeface="Fira Sans Medium"/>
            </a:endParaRPr>
          </a:p>
          <a:p>
            <a:pPr indent="0" lvl="0" marL="914400" rtl="0" algn="r">
              <a:lnSpc>
                <a:spcPct val="115000"/>
              </a:lnSpc>
              <a:spcBef>
                <a:spcPts val="0"/>
              </a:spcBef>
              <a:spcAft>
                <a:spcPts val="0"/>
              </a:spcAft>
              <a:buNone/>
            </a:pPr>
            <a:r>
              <a:rPr lang="en" sz="2500">
                <a:solidFill>
                  <a:schemeClr val="lt1"/>
                </a:solidFill>
                <a:latin typeface="Fira Sans Medium"/>
                <a:ea typeface="Fira Sans Medium"/>
                <a:cs typeface="Fira Sans Medium"/>
                <a:sym typeface="Fira Sans Medium"/>
              </a:rPr>
              <a:t>How will He accomplish it? </a:t>
            </a:r>
            <a:endParaRPr sz="2500">
              <a:solidFill>
                <a:schemeClr val="lt1"/>
              </a:solidFill>
              <a:latin typeface="Fira Sans Medium"/>
              <a:ea typeface="Fira Sans Medium"/>
              <a:cs typeface="Fira Sans Medium"/>
              <a:sym typeface="Fira Sans Medium"/>
            </a:endParaRPr>
          </a:p>
        </p:txBody>
      </p:sp>
      <p:sp>
        <p:nvSpPr>
          <p:cNvPr id="78" name="Google Shape;78;p17"/>
          <p:cNvSpPr txBox="1"/>
          <p:nvPr/>
        </p:nvSpPr>
        <p:spPr>
          <a:xfrm>
            <a:off x="3210125" y="350200"/>
            <a:ext cx="5603100" cy="954300"/>
          </a:xfrm>
          <a:prstGeom prst="rect">
            <a:avLst/>
          </a:prstGeom>
          <a:noFill/>
          <a:ln>
            <a:noFill/>
          </a:ln>
        </p:spPr>
        <p:txBody>
          <a:bodyPr anchorCtr="0" anchor="ctr" bIns="91425" lIns="91425" spcFirstLastPara="1" rIns="91425" wrap="square" tIns="91425">
            <a:spAutoFit/>
          </a:bodyPr>
          <a:lstStyle/>
          <a:p>
            <a:pPr indent="0" lvl="0" marL="0" rtl="0" algn="r">
              <a:spcBef>
                <a:spcPts val="0"/>
              </a:spcBef>
              <a:spcAft>
                <a:spcPts val="0"/>
              </a:spcAft>
              <a:buNone/>
            </a:pPr>
            <a:r>
              <a:rPr b="1" lang="en" sz="5000">
                <a:solidFill>
                  <a:schemeClr val="lt1"/>
                </a:solidFill>
                <a:latin typeface="Montserrat"/>
                <a:ea typeface="Montserrat"/>
                <a:cs typeface="Montserrat"/>
                <a:sym typeface="Montserrat"/>
              </a:rPr>
              <a:t>DISCUSS</a:t>
            </a:r>
            <a:endParaRPr b="1" sz="5000">
              <a:solidFill>
                <a:schemeClr val="lt1"/>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pic>
        <p:nvPicPr>
          <p:cNvPr descr="If you have questions or topics that you'd like discussed on Higher Things, email them to content@higherthings.org &#10;&#10;Subscribe to our channel to get notifications when we go live: http://youtube.com/@HTGospel4All&#10;&#10;To support the work of Higher Things®, visit https://higherthings.org/morehi/giving/&#10;&#10;For more information about Higher Things, go to http://higherthings.org&#10;------&#10;Join the conversation on Social Media: &#10;&#10;http://facebook.com/higherthings&#10;http://instagram.com/higherthings&#10;https://www.tiktok.com/@higherthings" id="83" name="Google Shape;83;p18" title="Jerusalem the Golden - Pre-Conference Bible Study">
            <a:hlinkClick r:id="rId3"/>
          </p:cNvPr>
          <p:cNvPicPr preferRelativeResize="0"/>
          <p:nvPr/>
        </p:nvPicPr>
        <p:blipFill>
          <a:blip r:embed="rId4">
            <a:alphaModFix/>
          </a:blip>
          <a:stretch>
            <a:fillRect/>
          </a:stretch>
        </p:blipFill>
        <p:spPr>
          <a:xfrm>
            <a:off x="0" y="0"/>
            <a:ext cx="9144000" cy="514350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gtEl>
                                        <p:attrNameLst>
                                          <p:attrName>style.visibility</p:attrName>
                                        </p:attrNameLst>
                                      </p:cBhvr>
                                      <p:to>
                                        <p:strVal val="visible"/>
                                      </p:to>
                                    </p:set>
                                    <p:animEffect filter="fade" transition="in">
                                      <p:cBhvr>
                                        <p:cTn dur="1000"/>
                                        <p:tgtEl>
                                          <p:spTgt spid="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9"/>
          <p:cNvSpPr txBox="1"/>
          <p:nvPr/>
        </p:nvSpPr>
        <p:spPr>
          <a:xfrm>
            <a:off x="132225" y="1367175"/>
            <a:ext cx="8546100" cy="2775000"/>
          </a:xfrm>
          <a:prstGeom prst="rect">
            <a:avLst/>
          </a:prstGeom>
          <a:noFill/>
          <a:ln>
            <a:noFill/>
          </a:ln>
        </p:spPr>
        <p:txBody>
          <a:bodyPr anchorCtr="0" anchor="t" bIns="91425" lIns="91425" spcFirstLastPara="1" rIns="91425" wrap="square" tIns="91425">
            <a:noAutofit/>
          </a:bodyPr>
          <a:lstStyle/>
          <a:p>
            <a:pPr indent="0" lvl="0" marL="457200" rtl="0" algn="r">
              <a:lnSpc>
                <a:spcPct val="115000"/>
              </a:lnSpc>
              <a:spcBef>
                <a:spcPts val="0"/>
              </a:spcBef>
              <a:spcAft>
                <a:spcPts val="0"/>
              </a:spcAft>
              <a:buNone/>
            </a:pPr>
            <a:r>
              <a:rPr lang="en" sz="2500">
                <a:solidFill>
                  <a:schemeClr val="lt1"/>
                </a:solidFill>
                <a:latin typeface="Fira Sans Medium"/>
                <a:ea typeface="Fira Sans Medium"/>
                <a:cs typeface="Fira Sans Medium"/>
                <a:sym typeface="Fira Sans Medium"/>
              </a:rPr>
              <a:t>Read 2 Corinthians 5:17-21</a:t>
            </a:r>
            <a:endParaRPr sz="2500">
              <a:solidFill>
                <a:schemeClr val="lt1"/>
              </a:solidFill>
              <a:latin typeface="Fira Sans Medium"/>
              <a:ea typeface="Fira Sans Medium"/>
              <a:cs typeface="Fira Sans Medium"/>
              <a:sym typeface="Fira Sans Medium"/>
            </a:endParaRPr>
          </a:p>
          <a:p>
            <a:pPr indent="0" lvl="0" marL="914400" rtl="0" algn="r">
              <a:lnSpc>
                <a:spcPct val="115000"/>
              </a:lnSpc>
              <a:spcBef>
                <a:spcPts val="1000"/>
              </a:spcBef>
              <a:spcAft>
                <a:spcPts val="0"/>
              </a:spcAft>
              <a:buNone/>
            </a:pPr>
            <a:r>
              <a:rPr lang="en" sz="2500">
                <a:solidFill>
                  <a:schemeClr val="lt1"/>
                </a:solidFill>
                <a:latin typeface="Fira Sans Medium"/>
                <a:ea typeface="Fira Sans Medium"/>
                <a:cs typeface="Fira Sans Medium"/>
                <a:sym typeface="Fira Sans Medium"/>
              </a:rPr>
              <a:t>How does Saint Paul encourage us to think of and treat others? </a:t>
            </a:r>
            <a:endParaRPr sz="2500">
              <a:solidFill>
                <a:schemeClr val="lt1"/>
              </a:solidFill>
              <a:latin typeface="Fira Sans Medium"/>
              <a:ea typeface="Fira Sans Medium"/>
              <a:cs typeface="Fira Sans Medium"/>
              <a:sym typeface="Fira Sans Medium"/>
            </a:endParaRPr>
          </a:p>
          <a:p>
            <a:pPr indent="0" lvl="0" marL="914400" rtl="0" algn="r">
              <a:lnSpc>
                <a:spcPct val="115000"/>
              </a:lnSpc>
              <a:spcBef>
                <a:spcPts val="0"/>
              </a:spcBef>
              <a:spcAft>
                <a:spcPts val="0"/>
              </a:spcAft>
              <a:buNone/>
            </a:pPr>
            <a:r>
              <a:rPr lang="en" sz="2500">
                <a:solidFill>
                  <a:schemeClr val="lt1"/>
                </a:solidFill>
                <a:latin typeface="Fira Sans Medium"/>
                <a:ea typeface="Fira Sans Medium"/>
                <a:cs typeface="Fira Sans Medium"/>
                <a:sym typeface="Fira Sans Medium"/>
              </a:rPr>
              <a:t>What does it mean that you are the righteousness of God?  </a:t>
            </a:r>
            <a:endParaRPr sz="2500">
              <a:solidFill>
                <a:schemeClr val="lt1"/>
              </a:solidFill>
              <a:latin typeface="Fira Sans Medium"/>
              <a:ea typeface="Fira Sans Medium"/>
              <a:cs typeface="Fira Sans Medium"/>
              <a:sym typeface="Fira Sans Medium"/>
            </a:endParaRPr>
          </a:p>
        </p:txBody>
      </p:sp>
      <p:sp>
        <p:nvSpPr>
          <p:cNvPr id="89" name="Google Shape;89;p19"/>
          <p:cNvSpPr txBox="1"/>
          <p:nvPr/>
        </p:nvSpPr>
        <p:spPr>
          <a:xfrm>
            <a:off x="3210125" y="350200"/>
            <a:ext cx="5603100" cy="954300"/>
          </a:xfrm>
          <a:prstGeom prst="rect">
            <a:avLst/>
          </a:prstGeom>
          <a:noFill/>
          <a:ln>
            <a:noFill/>
          </a:ln>
        </p:spPr>
        <p:txBody>
          <a:bodyPr anchorCtr="0" anchor="ctr" bIns="91425" lIns="91425" spcFirstLastPara="1" rIns="91425" wrap="square" tIns="91425">
            <a:spAutoFit/>
          </a:bodyPr>
          <a:lstStyle/>
          <a:p>
            <a:pPr indent="0" lvl="0" marL="0" rtl="0" algn="r">
              <a:spcBef>
                <a:spcPts val="0"/>
              </a:spcBef>
              <a:spcAft>
                <a:spcPts val="0"/>
              </a:spcAft>
              <a:buNone/>
            </a:pPr>
            <a:r>
              <a:rPr b="1" lang="en" sz="5000">
                <a:solidFill>
                  <a:schemeClr val="lt1"/>
                </a:solidFill>
                <a:latin typeface="Montserrat"/>
                <a:ea typeface="Montserrat"/>
                <a:cs typeface="Montserrat"/>
                <a:sym typeface="Montserrat"/>
              </a:rPr>
              <a:t>DISCUSS</a:t>
            </a:r>
            <a:endParaRPr b="1" sz="5000">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descr="If you have questions or topics that you'd like discussed on Higher Things, email them to content@higherthings.org &#10;&#10;Subscribe to our channel to get notifications when we go live: http://youtube.com/@HTGospel4All&#10;&#10;To support the work of Higher Things®, visit https://higherthings.org/morehi/giving/&#10;&#10;For more information about Higher Things, go to http://higherthings.org&#10;------&#10;Join the conversation on Social Media: &#10;&#10;http://facebook.com/higherthings&#10;http://instagram.com/higherthings&#10;https://www.tiktok.com/@higherthings" id="94" name="Google Shape;94;p20" title="Voth Pre-Conference Bible Study 3">
            <a:hlinkClick r:id="rId3"/>
          </p:cNvPr>
          <p:cNvPicPr preferRelativeResize="0"/>
          <p:nvPr/>
        </p:nvPicPr>
        <p:blipFill>
          <a:blip r:embed="rId4">
            <a:alphaModFix/>
          </a:blip>
          <a:stretch>
            <a:fillRect/>
          </a:stretch>
        </p:blipFill>
        <p:spPr>
          <a:xfrm>
            <a:off x="0" y="0"/>
            <a:ext cx="9143997"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1"/>
          <p:cNvSpPr txBox="1"/>
          <p:nvPr/>
        </p:nvSpPr>
        <p:spPr>
          <a:xfrm>
            <a:off x="132150" y="1304500"/>
            <a:ext cx="8546100" cy="3539700"/>
          </a:xfrm>
          <a:prstGeom prst="rect">
            <a:avLst/>
          </a:prstGeom>
          <a:noFill/>
          <a:ln>
            <a:noFill/>
          </a:ln>
        </p:spPr>
        <p:txBody>
          <a:bodyPr anchorCtr="0" anchor="t" bIns="91425" lIns="91425" spcFirstLastPara="1" rIns="91425" wrap="square" tIns="91425">
            <a:noAutofit/>
          </a:bodyPr>
          <a:lstStyle/>
          <a:p>
            <a:pPr indent="0" lvl="0" marL="457200" rtl="0" algn="r">
              <a:lnSpc>
                <a:spcPct val="115000"/>
              </a:lnSpc>
              <a:spcBef>
                <a:spcPts val="0"/>
              </a:spcBef>
              <a:spcAft>
                <a:spcPts val="0"/>
              </a:spcAft>
              <a:buNone/>
            </a:pPr>
            <a:r>
              <a:rPr lang="en" sz="1900">
                <a:solidFill>
                  <a:schemeClr val="lt1"/>
                </a:solidFill>
                <a:latin typeface="Fira Sans Medium"/>
                <a:ea typeface="Fira Sans Medium"/>
                <a:cs typeface="Fira Sans Medium"/>
                <a:sym typeface="Fira Sans Medium"/>
              </a:rPr>
              <a:t>Revelation 21:1-7</a:t>
            </a:r>
            <a:endParaRPr sz="1900">
              <a:solidFill>
                <a:schemeClr val="lt1"/>
              </a:solidFill>
              <a:latin typeface="Fira Sans Medium"/>
              <a:ea typeface="Fira Sans Medium"/>
              <a:cs typeface="Fira Sans Medium"/>
              <a:sym typeface="Fira Sans Medium"/>
            </a:endParaRPr>
          </a:p>
          <a:p>
            <a:pPr indent="0" lvl="0" marL="914400" rtl="0" algn="r">
              <a:lnSpc>
                <a:spcPct val="115000"/>
              </a:lnSpc>
              <a:spcBef>
                <a:spcPts val="1000"/>
              </a:spcBef>
              <a:spcAft>
                <a:spcPts val="0"/>
              </a:spcAft>
              <a:buNone/>
            </a:pPr>
            <a:r>
              <a:rPr lang="en" sz="1900">
                <a:solidFill>
                  <a:schemeClr val="lt1"/>
                </a:solidFill>
                <a:latin typeface="Fira Sans Medium"/>
                <a:ea typeface="Fira Sans Medium"/>
                <a:cs typeface="Fira Sans Medium"/>
                <a:sym typeface="Fira Sans Medium"/>
              </a:rPr>
              <a:t>Saint John here sees the end of history and the beginning of eternity. Where will your eternity be spent? </a:t>
            </a:r>
            <a:endParaRPr sz="1900">
              <a:solidFill>
                <a:schemeClr val="lt1"/>
              </a:solidFill>
              <a:latin typeface="Fira Sans Medium"/>
              <a:ea typeface="Fira Sans Medium"/>
              <a:cs typeface="Fira Sans Medium"/>
              <a:sym typeface="Fira Sans Medium"/>
            </a:endParaRPr>
          </a:p>
          <a:p>
            <a:pPr indent="0" lvl="0" marL="914400" rtl="0" algn="r">
              <a:lnSpc>
                <a:spcPct val="115000"/>
              </a:lnSpc>
              <a:spcBef>
                <a:spcPts val="0"/>
              </a:spcBef>
              <a:spcAft>
                <a:spcPts val="0"/>
              </a:spcAft>
              <a:buNone/>
            </a:pPr>
            <a:r>
              <a:rPr lang="en" sz="1900">
                <a:solidFill>
                  <a:schemeClr val="lt1"/>
                </a:solidFill>
                <a:latin typeface="Fira Sans Medium"/>
                <a:ea typeface="Fira Sans Medium"/>
                <a:cs typeface="Fira Sans Medium"/>
                <a:sym typeface="Fira Sans Medium"/>
              </a:rPr>
              <a:t>What happens on this new earth that differs from our current world? </a:t>
            </a:r>
            <a:endParaRPr sz="1900">
              <a:solidFill>
                <a:schemeClr val="lt1"/>
              </a:solidFill>
              <a:latin typeface="Fira Sans Medium"/>
              <a:ea typeface="Fira Sans Medium"/>
              <a:cs typeface="Fira Sans Medium"/>
              <a:sym typeface="Fira Sans Medium"/>
            </a:endParaRPr>
          </a:p>
          <a:p>
            <a:pPr indent="0" lvl="0" marL="914400" rtl="0" algn="r">
              <a:lnSpc>
                <a:spcPct val="115000"/>
              </a:lnSpc>
              <a:spcBef>
                <a:spcPts val="0"/>
              </a:spcBef>
              <a:spcAft>
                <a:spcPts val="0"/>
              </a:spcAft>
              <a:buNone/>
            </a:pPr>
            <a:r>
              <a:rPr lang="en" sz="1900">
                <a:solidFill>
                  <a:schemeClr val="lt1"/>
                </a:solidFill>
                <a:latin typeface="Fira Sans Medium"/>
                <a:ea typeface="Fira Sans Medium"/>
                <a:cs typeface="Fira Sans Medium"/>
                <a:sym typeface="Fira Sans Medium"/>
              </a:rPr>
              <a:t>In verse 6, Jesus says, “It is done!” Where have you heard Him speak </a:t>
            </a:r>
            <a:r>
              <a:rPr lang="en" sz="1900">
                <a:solidFill>
                  <a:schemeClr val="lt1"/>
                </a:solidFill>
                <a:latin typeface="Fira Sans Medium"/>
                <a:ea typeface="Fira Sans Medium"/>
                <a:cs typeface="Fira Sans Medium"/>
                <a:sym typeface="Fira Sans Medium"/>
              </a:rPr>
              <a:t>something</a:t>
            </a:r>
            <a:r>
              <a:rPr lang="en" sz="1900">
                <a:solidFill>
                  <a:schemeClr val="lt1"/>
                </a:solidFill>
                <a:latin typeface="Fira Sans Medium"/>
                <a:ea typeface="Fira Sans Medium"/>
                <a:cs typeface="Fira Sans Medium"/>
                <a:sym typeface="Fira Sans Medium"/>
              </a:rPr>
              <a:t> similar? </a:t>
            </a:r>
            <a:endParaRPr sz="1900">
              <a:solidFill>
                <a:schemeClr val="lt1"/>
              </a:solidFill>
              <a:latin typeface="Fira Sans Medium"/>
              <a:ea typeface="Fira Sans Medium"/>
              <a:cs typeface="Fira Sans Medium"/>
              <a:sym typeface="Fira Sans Medium"/>
            </a:endParaRPr>
          </a:p>
          <a:p>
            <a:pPr indent="0" lvl="0" marL="914400" rtl="0" algn="r">
              <a:lnSpc>
                <a:spcPct val="115000"/>
              </a:lnSpc>
              <a:spcBef>
                <a:spcPts val="0"/>
              </a:spcBef>
              <a:spcAft>
                <a:spcPts val="0"/>
              </a:spcAft>
              <a:buNone/>
            </a:pPr>
            <a:r>
              <a:rPr lang="en" sz="1900">
                <a:solidFill>
                  <a:schemeClr val="lt1"/>
                </a:solidFill>
                <a:latin typeface="Fira Sans Medium"/>
                <a:ea typeface="Fira Sans Medium"/>
                <a:cs typeface="Fira Sans Medium"/>
                <a:sym typeface="Fira Sans Medium"/>
              </a:rPr>
              <a:t>What does it mean for your daily life that “these words are </a:t>
            </a:r>
            <a:r>
              <a:rPr lang="en" sz="1900">
                <a:solidFill>
                  <a:schemeClr val="lt1"/>
                </a:solidFill>
                <a:latin typeface="Fira Sans Medium"/>
                <a:ea typeface="Fira Sans Medium"/>
                <a:cs typeface="Fira Sans Medium"/>
                <a:sym typeface="Fira Sans Medium"/>
              </a:rPr>
              <a:t>trustworthy</a:t>
            </a:r>
            <a:r>
              <a:rPr lang="en" sz="1900">
                <a:solidFill>
                  <a:schemeClr val="lt1"/>
                </a:solidFill>
                <a:latin typeface="Fira Sans Medium"/>
                <a:ea typeface="Fira Sans Medium"/>
                <a:cs typeface="Fira Sans Medium"/>
                <a:sym typeface="Fira Sans Medium"/>
              </a:rPr>
              <a:t> and true?”  </a:t>
            </a:r>
            <a:r>
              <a:rPr lang="en" sz="1900">
                <a:solidFill>
                  <a:schemeClr val="lt1"/>
                </a:solidFill>
                <a:latin typeface="Fira Sans Medium"/>
                <a:ea typeface="Fira Sans Medium"/>
                <a:cs typeface="Fira Sans Medium"/>
                <a:sym typeface="Fira Sans Medium"/>
              </a:rPr>
              <a:t> </a:t>
            </a:r>
            <a:endParaRPr sz="1900">
              <a:solidFill>
                <a:schemeClr val="lt1"/>
              </a:solidFill>
              <a:latin typeface="Fira Sans Medium"/>
              <a:ea typeface="Fira Sans Medium"/>
              <a:cs typeface="Fira Sans Medium"/>
              <a:sym typeface="Fira Sans Medium"/>
            </a:endParaRPr>
          </a:p>
        </p:txBody>
      </p:sp>
      <p:sp>
        <p:nvSpPr>
          <p:cNvPr id="100" name="Google Shape;100;p21"/>
          <p:cNvSpPr txBox="1"/>
          <p:nvPr/>
        </p:nvSpPr>
        <p:spPr>
          <a:xfrm>
            <a:off x="3210125" y="350200"/>
            <a:ext cx="5603100" cy="954300"/>
          </a:xfrm>
          <a:prstGeom prst="rect">
            <a:avLst/>
          </a:prstGeom>
          <a:noFill/>
          <a:ln>
            <a:noFill/>
          </a:ln>
        </p:spPr>
        <p:txBody>
          <a:bodyPr anchorCtr="0" anchor="ctr" bIns="91425" lIns="91425" spcFirstLastPara="1" rIns="91425" wrap="square" tIns="91425">
            <a:spAutoFit/>
          </a:bodyPr>
          <a:lstStyle/>
          <a:p>
            <a:pPr indent="0" lvl="0" marL="0" rtl="0" algn="r">
              <a:spcBef>
                <a:spcPts val="0"/>
              </a:spcBef>
              <a:spcAft>
                <a:spcPts val="0"/>
              </a:spcAft>
              <a:buNone/>
            </a:pPr>
            <a:r>
              <a:rPr b="1" lang="en" sz="5000">
                <a:solidFill>
                  <a:schemeClr val="lt1"/>
                </a:solidFill>
                <a:latin typeface="Montserrat"/>
                <a:ea typeface="Montserrat"/>
                <a:cs typeface="Montserrat"/>
                <a:sym typeface="Montserrat"/>
              </a:rPr>
              <a:t>DISCUSS</a:t>
            </a:r>
            <a:endParaRPr b="1" sz="5000">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